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02" y="-1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687C4B0-AE38-49E2-BD34-C51AF1D88495}" type="datetimeFigureOut">
              <a:rPr lang="en-US" smtClean="0"/>
              <a:pPr/>
              <a:t>3/11/2009</a:t>
            </a:fld>
            <a:endParaRPr lang="en-US"/>
          </a:p>
        </p:txBody>
      </p:sp>
      <p:sp>
        <p:nvSpPr>
          <p:cNvPr id="16" name="Slide Number Placeholder 15"/>
          <p:cNvSpPr>
            <a:spLocks noGrp="1"/>
          </p:cNvSpPr>
          <p:nvPr>
            <p:ph type="sldNum" sz="quarter" idx="11"/>
          </p:nvPr>
        </p:nvSpPr>
        <p:spPr/>
        <p:txBody>
          <a:bodyPr/>
          <a:lstStyle/>
          <a:p>
            <a:fld id="{46463C94-62C2-464D-A8A7-3AC47D9F357D}"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87C4B0-AE38-49E2-BD34-C51AF1D88495}" type="datetimeFigureOut">
              <a:rPr lang="en-US" smtClean="0"/>
              <a:pPr/>
              <a:t>3/11/2009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63C94-62C2-464D-A8A7-3AC47D9F35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87C4B0-AE38-49E2-BD34-C51AF1D88495}" type="datetimeFigureOut">
              <a:rPr lang="en-US" smtClean="0"/>
              <a:pPr/>
              <a:t>3/11/2009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63C94-62C2-464D-A8A7-3AC47D9F35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687C4B0-AE38-49E2-BD34-C51AF1D88495}" type="datetimeFigureOut">
              <a:rPr lang="en-US" smtClean="0"/>
              <a:pPr/>
              <a:t>3/11/2009</a:t>
            </a:fld>
            <a:endParaRPr lang="en-US"/>
          </a:p>
        </p:txBody>
      </p:sp>
      <p:sp>
        <p:nvSpPr>
          <p:cNvPr id="15" name="Slide Number Placeholder 14"/>
          <p:cNvSpPr>
            <a:spLocks noGrp="1"/>
          </p:cNvSpPr>
          <p:nvPr>
            <p:ph type="sldNum" sz="quarter" idx="15"/>
          </p:nvPr>
        </p:nvSpPr>
        <p:spPr/>
        <p:txBody>
          <a:bodyPr/>
          <a:lstStyle>
            <a:lvl1pPr algn="ctr">
              <a:defRPr/>
            </a:lvl1pPr>
          </a:lstStyle>
          <a:p>
            <a:fld id="{46463C94-62C2-464D-A8A7-3AC47D9F357D}"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87C4B0-AE38-49E2-BD34-C51AF1D88495}" type="datetimeFigureOut">
              <a:rPr lang="en-US" smtClean="0"/>
              <a:pPr/>
              <a:t>3/11/2009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63C94-62C2-464D-A8A7-3AC47D9F357D}"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687C4B0-AE38-49E2-BD34-C51AF1D88495}" type="datetimeFigureOut">
              <a:rPr lang="en-US" smtClean="0"/>
              <a:pPr/>
              <a:t>3/11/2009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63C94-62C2-464D-A8A7-3AC47D9F357D}"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6463C94-62C2-464D-A8A7-3AC47D9F357D}"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D687C4B0-AE38-49E2-BD34-C51AF1D88495}" type="datetimeFigureOut">
              <a:rPr lang="en-US" smtClean="0"/>
              <a:pPr/>
              <a:t>3/11/2009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87C4B0-AE38-49E2-BD34-C51AF1D88495}" type="datetimeFigureOut">
              <a:rPr lang="en-US" smtClean="0"/>
              <a:pPr/>
              <a:t>3/11/2009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463C94-62C2-464D-A8A7-3AC47D9F357D}"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7C4B0-AE38-49E2-BD34-C51AF1D88495}" type="datetimeFigureOut">
              <a:rPr lang="en-US" smtClean="0"/>
              <a:pPr/>
              <a:t>3/11/2009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463C94-62C2-464D-A8A7-3AC47D9F35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687C4B0-AE38-49E2-BD34-C51AF1D88495}" type="datetimeFigureOut">
              <a:rPr lang="en-US" smtClean="0"/>
              <a:pPr/>
              <a:t>3/11/2009</a:t>
            </a:fld>
            <a:endParaRPr lang="en-US"/>
          </a:p>
        </p:txBody>
      </p:sp>
      <p:sp>
        <p:nvSpPr>
          <p:cNvPr id="9" name="Slide Number Placeholder 8"/>
          <p:cNvSpPr>
            <a:spLocks noGrp="1"/>
          </p:cNvSpPr>
          <p:nvPr>
            <p:ph type="sldNum" sz="quarter" idx="15"/>
          </p:nvPr>
        </p:nvSpPr>
        <p:spPr/>
        <p:txBody>
          <a:bodyPr/>
          <a:lstStyle/>
          <a:p>
            <a:fld id="{46463C94-62C2-464D-A8A7-3AC47D9F357D}"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687C4B0-AE38-49E2-BD34-C51AF1D88495}" type="datetimeFigureOut">
              <a:rPr lang="en-US" smtClean="0"/>
              <a:pPr/>
              <a:t>3/11/2009</a:t>
            </a:fld>
            <a:endParaRPr lang="en-US"/>
          </a:p>
        </p:txBody>
      </p:sp>
      <p:sp>
        <p:nvSpPr>
          <p:cNvPr id="9" name="Slide Number Placeholder 8"/>
          <p:cNvSpPr>
            <a:spLocks noGrp="1"/>
          </p:cNvSpPr>
          <p:nvPr>
            <p:ph type="sldNum" sz="quarter" idx="11"/>
          </p:nvPr>
        </p:nvSpPr>
        <p:spPr/>
        <p:txBody>
          <a:bodyPr/>
          <a:lstStyle/>
          <a:p>
            <a:fld id="{46463C94-62C2-464D-A8A7-3AC47D9F357D}"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687C4B0-AE38-49E2-BD34-C51AF1D88495}" type="datetimeFigureOut">
              <a:rPr lang="en-US" smtClean="0"/>
              <a:pPr/>
              <a:t>3/11/2009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6463C94-62C2-464D-A8A7-3AC47D9F357D}"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ngmoney.com/investing/sharebuilder/goals/031021_0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help.yahoo.com/l/us/yahoo/finance/quotes/quote-03.html" TargetMode="External"/><Relationship Id="rId2" Type="http://schemas.openxmlformats.org/officeDocument/2006/relationships/hyperlink" Target="http://www.investopedia.com/terms/p/pricetarget.as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investopedia.com/university/stocks/stocks6.as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investopedia.com/university/stocks/stocks6.as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help.yahoo.com/l/us/yahoo/finance/quotes/quote-03.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investopedia.com/university/ratios/peratio.as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help.yahoo.com/l/us/yahoo/finance/quotes/quote-03.html" TargetMode="External"/><Relationship Id="rId2" Type="http://schemas.openxmlformats.org/officeDocument/2006/relationships/hyperlink" Target="http://finance.yahoo.com/education/stocks/article/101039/Dividend/Yield" TargetMode="External"/><Relationship Id="rId1" Type="http://schemas.openxmlformats.org/officeDocument/2006/relationships/slideLayout" Target="../slideLayouts/slideLayout2.xml"/><Relationship Id="rId4" Type="http://schemas.openxmlformats.org/officeDocument/2006/relationships/hyperlink" Target="http://www.nytimes.com/2007/04/29/business/yourmoney/29divi.html?_r=1&amp;oref=slogi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ehow.com/how_14750_read-stock-quote.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The Stock Market</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The </a:t>
            </a:r>
            <a:r>
              <a:rPr lang="en-US" b="1" dirty="0" smtClean="0">
                <a:solidFill>
                  <a:schemeClr val="bg1"/>
                </a:solidFill>
              </a:rPr>
              <a:t>bid</a:t>
            </a:r>
            <a:r>
              <a:rPr lang="en-US" dirty="0" smtClean="0">
                <a:solidFill>
                  <a:schemeClr val="bg1"/>
                </a:solidFill>
              </a:rPr>
              <a:t> and </a:t>
            </a:r>
            <a:r>
              <a:rPr lang="en-US" b="1" dirty="0" smtClean="0">
                <a:solidFill>
                  <a:schemeClr val="bg1"/>
                </a:solidFill>
              </a:rPr>
              <a:t>ask</a:t>
            </a:r>
            <a:r>
              <a:rPr lang="en-US" dirty="0" smtClean="0">
                <a:solidFill>
                  <a:schemeClr val="bg1"/>
                </a:solidFill>
              </a:rPr>
              <a:t> prices reflects the actual wheeling and dealing happening on the floor of the stock market. </a:t>
            </a:r>
            <a:r>
              <a:rPr lang="en-US" b="1" dirty="0" smtClean="0">
                <a:solidFill>
                  <a:schemeClr val="bg1"/>
                </a:solidFill>
              </a:rPr>
              <a:t>Bid</a:t>
            </a:r>
            <a:r>
              <a:rPr lang="en-US" dirty="0" smtClean="0">
                <a:solidFill>
                  <a:schemeClr val="bg1"/>
                </a:solidFill>
              </a:rPr>
              <a:t> identifies the </a:t>
            </a:r>
            <a:r>
              <a:rPr lang="en-US" dirty="0" smtClean="0">
                <a:solidFill>
                  <a:schemeClr val="bg1"/>
                </a:solidFill>
                <a:hlinkClick r:id="rId2" tooltip="http://www.youngmoney.com/investing/sharebuilder/goals/031021_08"/>
              </a:rPr>
              <a:t>highest price</a:t>
            </a:r>
            <a:r>
              <a:rPr lang="en-US" dirty="0" smtClean="0">
                <a:solidFill>
                  <a:schemeClr val="bg1"/>
                </a:solidFill>
              </a:rPr>
              <a:t> per share that stock traders are currently offering to buy a particular stock. The </a:t>
            </a:r>
            <a:r>
              <a:rPr lang="en-US" b="1" dirty="0" smtClean="0">
                <a:solidFill>
                  <a:schemeClr val="bg1"/>
                </a:solidFill>
              </a:rPr>
              <a:t>ask</a:t>
            </a:r>
            <a:r>
              <a:rPr lang="en-US" dirty="0" smtClean="0">
                <a:solidFill>
                  <a:schemeClr val="bg1"/>
                </a:solidFill>
              </a:rPr>
              <a:t> price identifies the </a:t>
            </a:r>
            <a:r>
              <a:rPr lang="en-US" dirty="0" smtClean="0">
                <a:solidFill>
                  <a:schemeClr val="bg1"/>
                </a:solidFill>
                <a:hlinkClick r:id="rId2" tooltip="http://www.youngmoney.com/investing/sharebuilder/goals/031021_08"/>
              </a:rPr>
              <a:t>lowest price</a:t>
            </a:r>
            <a:r>
              <a:rPr lang="en-US" dirty="0" smtClean="0">
                <a:solidFill>
                  <a:schemeClr val="bg1"/>
                </a:solidFill>
              </a:rPr>
              <a:t> per share that stock traders are currently offering to sell a particular stock. </a:t>
            </a:r>
          </a:p>
          <a:p>
            <a:pPr lvl="1"/>
            <a:r>
              <a:rPr lang="en-US" dirty="0" smtClean="0">
                <a:solidFill>
                  <a:schemeClr val="bg1"/>
                </a:solidFill>
              </a:rPr>
              <a:t>The bid price for a share of Intel is $20.09 The figure next to the bid price (35200) is the number of shares the buyer is seeking for this price. </a:t>
            </a:r>
          </a:p>
          <a:p>
            <a:pPr lvl="1"/>
            <a:r>
              <a:rPr lang="en-US" dirty="0" smtClean="0">
                <a:solidFill>
                  <a:schemeClr val="bg1"/>
                </a:solidFill>
              </a:rPr>
              <a:t>The ask price for a share of Intel is $20.10. The figure next to the bid price (16800) is the number of shares the </a:t>
            </a:r>
            <a:r>
              <a:rPr lang="en-US" dirty="0" err="1" smtClean="0">
                <a:solidFill>
                  <a:schemeClr val="bg1"/>
                </a:solidFill>
              </a:rPr>
              <a:t>the</a:t>
            </a:r>
            <a:r>
              <a:rPr lang="en-US" dirty="0" smtClean="0">
                <a:solidFill>
                  <a:schemeClr val="bg1"/>
                </a:solidFill>
              </a:rPr>
              <a:t> seller is seeking to sell for this price. </a:t>
            </a:r>
          </a:p>
          <a:p>
            <a:pPr lvl="1"/>
            <a:r>
              <a:rPr lang="en-US" dirty="0" smtClean="0">
                <a:solidFill>
                  <a:schemeClr val="bg1"/>
                </a:solidFill>
              </a:rPr>
              <a:t>Only when the buyer and seller reach a compromise does a trade take place, setting the value of the stock. </a:t>
            </a:r>
          </a:p>
          <a:p>
            <a:endParaRPr lang="en-US" dirty="0"/>
          </a:p>
        </p:txBody>
      </p:sp>
      <p:sp>
        <p:nvSpPr>
          <p:cNvPr id="2" name="Title 1"/>
          <p:cNvSpPr>
            <a:spLocks noGrp="1"/>
          </p:cNvSpPr>
          <p:nvPr>
            <p:ph type="title"/>
          </p:nvPr>
        </p:nvSpPr>
        <p:spPr/>
        <p:txBody>
          <a:bodyPr/>
          <a:lstStyle/>
          <a:p>
            <a:r>
              <a:rPr lang="en-US" dirty="0" smtClean="0">
                <a:solidFill>
                  <a:schemeClr val="bg1"/>
                </a:solidFill>
              </a:rPr>
              <a:t>Bid and Ask</a:t>
            </a:r>
            <a:endParaRPr lang="en-US"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chemeClr val="bg1"/>
                </a:solidFill>
              </a:rPr>
              <a:t>The </a:t>
            </a:r>
            <a:r>
              <a:rPr lang="en-US" b="1" dirty="0" smtClean="0">
                <a:solidFill>
                  <a:schemeClr val="bg1"/>
                </a:solidFill>
              </a:rPr>
              <a:t>1 year target estimate</a:t>
            </a:r>
            <a:r>
              <a:rPr lang="en-US" dirty="0" smtClean="0">
                <a:solidFill>
                  <a:schemeClr val="bg1"/>
                </a:solidFill>
              </a:rPr>
              <a:t> is the </a:t>
            </a:r>
            <a:r>
              <a:rPr lang="en-US" dirty="0" smtClean="0">
                <a:solidFill>
                  <a:schemeClr val="bg1"/>
                </a:solidFill>
                <a:hlinkClick r:id="rId2" tooltip="http://www.investopedia.com/terms/p/pricetarget.asp"/>
              </a:rPr>
              <a:t>projected</a:t>
            </a:r>
            <a:r>
              <a:rPr lang="en-US" dirty="0" smtClean="0">
                <a:solidFill>
                  <a:schemeClr val="bg1"/>
                </a:solidFill>
              </a:rPr>
              <a:t> price of one share for a year into the future. The figure is based on the </a:t>
            </a:r>
            <a:r>
              <a:rPr lang="en-US" dirty="0" smtClean="0">
                <a:solidFill>
                  <a:schemeClr val="bg1"/>
                </a:solidFill>
                <a:hlinkClick r:id="rId3" tooltip="http://help.yahoo.com/l/us/yahoo/finance/quotes/quote-03.html"/>
              </a:rPr>
              <a:t>median</a:t>
            </a:r>
            <a:r>
              <a:rPr lang="en-US" dirty="0" smtClean="0">
                <a:solidFill>
                  <a:schemeClr val="bg1"/>
                </a:solidFill>
              </a:rPr>
              <a:t> projection of a number of market analysts. If you enter a stock's ticker symbol, Google will generate a stock quote as the first result.</a:t>
            </a:r>
          </a:p>
          <a:p>
            <a:pPr lvl="1"/>
            <a:r>
              <a:rPr lang="en-US" dirty="0" smtClean="0">
                <a:solidFill>
                  <a:schemeClr val="bg1"/>
                </a:solidFill>
              </a:rPr>
              <a:t>The 1 Year Target Estimate for Intel is $26.64. If one were to go only by this projection, it would be </a:t>
            </a:r>
            <a:r>
              <a:rPr lang="en-US" dirty="0" err="1" smtClean="0">
                <a:solidFill>
                  <a:schemeClr val="bg1"/>
                </a:solidFill>
              </a:rPr>
              <a:t>adventageous</a:t>
            </a:r>
            <a:r>
              <a:rPr lang="en-US" dirty="0" smtClean="0">
                <a:solidFill>
                  <a:schemeClr val="bg1"/>
                </a:solidFill>
              </a:rPr>
              <a:t> to buy shares of Intel at the current $20.10—however, analysts are often wrong. </a:t>
            </a:r>
          </a:p>
          <a:p>
            <a:endParaRPr lang="en-US" dirty="0"/>
          </a:p>
        </p:txBody>
      </p:sp>
      <p:sp>
        <p:nvSpPr>
          <p:cNvPr id="2" name="Title 1"/>
          <p:cNvSpPr>
            <a:spLocks noGrp="1"/>
          </p:cNvSpPr>
          <p:nvPr>
            <p:ph type="title"/>
          </p:nvPr>
        </p:nvSpPr>
        <p:spPr/>
        <p:txBody>
          <a:bodyPr/>
          <a:lstStyle/>
          <a:p>
            <a:r>
              <a:rPr lang="en-US" dirty="0" smtClean="0">
                <a:solidFill>
                  <a:schemeClr val="bg1"/>
                </a:solidFill>
              </a:rPr>
              <a:t>1yTarget Est.</a:t>
            </a:r>
            <a:endParaRPr 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bg1"/>
                </a:solidFill>
              </a:rPr>
              <a:t>The </a:t>
            </a:r>
            <a:r>
              <a:rPr lang="en-US" b="1" dirty="0" smtClean="0">
                <a:solidFill>
                  <a:schemeClr val="bg1"/>
                </a:solidFill>
              </a:rPr>
              <a:t>day's range</a:t>
            </a:r>
            <a:r>
              <a:rPr lang="en-US" dirty="0" smtClean="0">
                <a:solidFill>
                  <a:schemeClr val="bg1"/>
                </a:solidFill>
              </a:rPr>
              <a:t> specifies the lowest and highest price at which the stock has traded throughout the day. </a:t>
            </a:r>
          </a:p>
          <a:p>
            <a:pPr lvl="1"/>
            <a:r>
              <a:rPr lang="en-US" dirty="0" smtClean="0">
                <a:solidFill>
                  <a:schemeClr val="bg1"/>
                </a:solidFill>
              </a:rPr>
              <a:t>The lowest price for Intel in this example is $19.50, while the highest is $20.30. </a:t>
            </a:r>
          </a:p>
          <a:p>
            <a:pPr lvl="1"/>
            <a:r>
              <a:rPr lang="en-US" dirty="0" smtClean="0">
                <a:solidFill>
                  <a:schemeClr val="bg1"/>
                </a:solidFill>
              </a:rPr>
              <a:t>Quotes in newspapers usually list the range under two separate headings: "Low" and "High." </a:t>
            </a:r>
          </a:p>
          <a:p>
            <a:endParaRPr lang="en-US" dirty="0"/>
          </a:p>
        </p:txBody>
      </p:sp>
      <p:sp>
        <p:nvSpPr>
          <p:cNvPr id="2" name="Title 1"/>
          <p:cNvSpPr>
            <a:spLocks noGrp="1"/>
          </p:cNvSpPr>
          <p:nvPr>
            <p:ph type="title"/>
          </p:nvPr>
        </p:nvSpPr>
        <p:spPr/>
        <p:txBody>
          <a:bodyPr/>
          <a:lstStyle/>
          <a:p>
            <a:r>
              <a:rPr lang="en-US" dirty="0" smtClean="0">
                <a:solidFill>
                  <a:schemeClr val="bg1"/>
                </a:solidFill>
              </a:rPr>
              <a:t>Day’s Range</a:t>
            </a:r>
            <a:endParaRPr lang="en-US"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chemeClr val="bg1"/>
                </a:solidFill>
              </a:rPr>
              <a:t>The </a:t>
            </a:r>
            <a:r>
              <a:rPr lang="en-US" b="1" dirty="0" smtClean="0">
                <a:solidFill>
                  <a:schemeClr val="bg1"/>
                </a:solidFill>
              </a:rPr>
              <a:t>52 week range</a:t>
            </a:r>
            <a:r>
              <a:rPr lang="en-US" dirty="0" smtClean="0">
                <a:solidFill>
                  <a:schemeClr val="bg1"/>
                </a:solidFill>
              </a:rPr>
              <a:t> specifies the lowest and highest price at which the stock has traded in the past year. </a:t>
            </a:r>
          </a:p>
          <a:p>
            <a:pPr lvl="1"/>
            <a:r>
              <a:rPr lang="en-US" dirty="0" smtClean="0">
                <a:solidFill>
                  <a:schemeClr val="bg1"/>
                </a:solidFill>
              </a:rPr>
              <a:t>The lowest price for share of Intel in the past year was $18.05, while the highest was $27.99. </a:t>
            </a:r>
          </a:p>
          <a:p>
            <a:pPr lvl="1"/>
            <a:r>
              <a:rPr lang="en-US" dirty="0" smtClean="0">
                <a:solidFill>
                  <a:schemeClr val="bg1"/>
                </a:solidFill>
              </a:rPr>
              <a:t>Quotes in newspapers usually list the range under two separate headings: "52wk Low" and "52wk High." If this range is extremely wide, it warrants further research. It could either mean a huge loss or a huge gain—and either way, an unpredictable, volatile stock. </a:t>
            </a:r>
          </a:p>
          <a:p>
            <a:endParaRPr lang="en-US" dirty="0"/>
          </a:p>
        </p:txBody>
      </p:sp>
      <p:sp>
        <p:nvSpPr>
          <p:cNvPr id="2" name="Title 1"/>
          <p:cNvSpPr>
            <a:spLocks noGrp="1"/>
          </p:cNvSpPr>
          <p:nvPr>
            <p:ph type="title"/>
          </p:nvPr>
        </p:nvSpPr>
        <p:spPr/>
        <p:txBody>
          <a:bodyPr>
            <a:normAutofit/>
          </a:bodyPr>
          <a:lstStyle/>
          <a:p>
            <a:r>
              <a:rPr lang="en-US" dirty="0" smtClean="0">
                <a:solidFill>
                  <a:schemeClr val="bg1"/>
                </a:solidFill>
              </a:rPr>
              <a:t>52wk Range</a:t>
            </a:r>
            <a:endParaRPr 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solidFill>
                  <a:schemeClr val="bg1"/>
                </a:solidFill>
              </a:rPr>
              <a:t>Volume</a:t>
            </a:r>
            <a:r>
              <a:rPr lang="en-US" dirty="0" smtClean="0">
                <a:solidFill>
                  <a:schemeClr val="bg1"/>
                </a:solidFill>
              </a:rPr>
              <a:t> refers to the </a:t>
            </a:r>
            <a:r>
              <a:rPr lang="en-US" dirty="0" smtClean="0">
                <a:solidFill>
                  <a:schemeClr val="bg1"/>
                </a:solidFill>
                <a:hlinkClick r:id="rId2" tooltip="http://www.investopedia.com/university/stocks/stocks6.asp"/>
              </a:rPr>
              <a:t>total number of shares</a:t>
            </a:r>
            <a:r>
              <a:rPr lang="en-US" dirty="0" smtClean="0">
                <a:solidFill>
                  <a:schemeClr val="bg1"/>
                </a:solidFill>
              </a:rPr>
              <a:t> traded throughout the day. </a:t>
            </a:r>
          </a:p>
          <a:p>
            <a:pPr lvl="1"/>
            <a:r>
              <a:rPr lang="en-US" dirty="0" smtClean="0">
                <a:solidFill>
                  <a:schemeClr val="bg1"/>
                </a:solidFill>
              </a:rPr>
              <a:t>58,957,610 shares in Intel exchanged hands on the day in </a:t>
            </a:r>
            <a:r>
              <a:rPr lang="en-US" dirty="0" err="1" smtClean="0">
                <a:solidFill>
                  <a:schemeClr val="bg1"/>
                </a:solidFill>
              </a:rPr>
              <a:t>queston</a:t>
            </a:r>
            <a:r>
              <a:rPr lang="en-US" dirty="0" smtClean="0">
                <a:solidFill>
                  <a:schemeClr val="bg1"/>
                </a:solidFill>
              </a:rPr>
              <a:t>. </a:t>
            </a:r>
          </a:p>
          <a:p>
            <a:pPr lvl="1"/>
            <a:r>
              <a:rPr lang="en-US" dirty="0" smtClean="0">
                <a:solidFill>
                  <a:schemeClr val="bg1"/>
                </a:solidFill>
              </a:rPr>
              <a:t>In order to save print space, stock quotes in newspapers often round to the nearest hundred and omit the zeros on the end. For example, the volume of Intel might list in a newspaper as 589576. </a:t>
            </a:r>
          </a:p>
          <a:p>
            <a:endParaRPr lang="en-US" dirty="0"/>
          </a:p>
        </p:txBody>
      </p:sp>
      <p:sp>
        <p:nvSpPr>
          <p:cNvPr id="2" name="Title 1"/>
          <p:cNvSpPr>
            <a:spLocks noGrp="1"/>
          </p:cNvSpPr>
          <p:nvPr>
            <p:ph type="title"/>
          </p:nvPr>
        </p:nvSpPr>
        <p:spPr/>
        <p:txBody>
          <a:bodyPr/>
          <a:lstStyle/>
          <a:p>
            <a:r>
              <a:rPr lang="en-US" dirty="0" smtClean="0">
                <a:solidFill>
                  <a:schemeClr val="bg1"/>
                </a:solidFill>
              </a:rPr>
              <a:t>Volume</a:t>
            </a:r>
            <a:endParaRPr 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chemeClr val="bg1"/>
                </a:solidFill>
              </a:rPr>
              <a:t>Average volume</a:t>
            </a:r>
            <a:r>
              <a:rPr lang="en-US" dirty="0" smtClean="0">
                <a:solidFill>
                  <a:schemeClr val="bg1"/>
                </a:solidFill>
              </a:rPr>
              <a:t> identifies the average daily </a:t>
            </a:r>
            <a:r>
              <a:rPr lang="en-US" dirty="0" smtClean="0">
                <a:solidFill>
                  <a:schemeClr val="bg1"/>
                </a:solidFill>
                <a:hlinkClick r:id="rId2" tooltip="http://www.investopedia.com/university/stocks/stocks6.asp"/>
              </a:rPr>
              <a:t>total number of shares</a:t>
            </a:r>
            <a:r>
              <a:rPr lang="en-US" dirty="0" smtClean="0">
                <a:solidFill>
                  <a:schemeClr val="bg1"/>
                </a:solidFill>
              </a:rPr>
              <a:t> traded in the past three months.</a:t>
            </a:r>
            <a:endParaRPr lang="en-US" dirty="0">
              <a:solidFill>
                <a:schemeClr val="bg1"/>
              </a:solidFill>
            </a:endParaRPr>
          </a:p>
        </p:txBody>
      </p:sp>
      <p:sp>
        <p:nvSpPr>
          <p:cNvPr id="2" name="Title 1"/>
          <p:cNvSpPr>
            <a:spLocks noGrp="1"/>
          </p:cNvSpPr>
          <p:nvPr>
            <p:ph type="title"/>
          </p:nvPr>
        </p:nvSpPr>
        <p:spPr/>
        <p:txBody>
          <a:bodyPr/>
          <a:lstStyle/>
          <a:p>
            <a:r>
              <a:rPr lang="en-US" dirty="0" smtClean="0">
                <a:solidFill>
                  <a:schemeClr val="bg1"/>
                </a:solidFill>
              </a:rPr>
              <a:t>Average Volume (3m)</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chemeClr val="bg1"/>
                </a:solidFill>
              </a:rPr>
              <a:t>Market capitalization</a:t>
            </a:r>
            <a:r>
              <a:rPr lang="en-US" dirty="0" smtClean="0">
                <a:solidFill>
                  <a:schemeClr val="bg1"/>
                </a:solidFill>
              </a:rPr>
              <a:t> is the total dollar value of the company. </a:t>
            </a:r>
          </a:p>
          <a:p>
            <a:pPr lvl="1"/>
            <a:r>
              <a:rPr lang="en-US" dirty="0" smtClean="0">
                <a:solidFill>
                  <a:schemeClr val="bg1"/>
                </a:solidFill>
              </a:rPr>
              <a:t>This figure determined </a:t>
            </a:r>
            <a:r>
              <a:rPr lang="en-US" dirty="0" smtClean="0">
                <a:solidFill>
                  <a:schemeClr val="bg1"/>
                </a:solidFill>
                <a:hlinkClick r:id="rId2" tooltip="http://help.yahoo.com/l/us/yahoo/finance/quotes/quote-03.html"/>
              </a:rPr>
              <a:t>by multiplying</a:t>
            </a:r>
            <a:r>
              <a:rPr lang="en-US" dirty="0" smtClean="0">
                <a:solidFill>
                  <a:schemeClr val="bg1"/>
                </a:solidFill>
              </a:rPr>
              <a:t> the cost per share in the last trade ($20.10) by the number of shares. </a:t>
            </a:r>
          </a:p>
          <a:p>
            <a:pPr lvl="1"/>
            <a:r>
              <a:rPr lang="en-US" dirty="0" smtClean="0">
                <a:solidFill>
                  <a:schemeClr val="bg1"/>
                </a:solidFill>
              </a:rPr>
              <a:t>Intel is currently worth $117,40B ("B" as in billion.) </a:t>
            </a:r>
          </a:p>
          <a:p>
            <a:endParaRPr lang="en-US" dirty="0"/>
          </a:p>
        </p:txBody>
      </p:sp>
      <p:sp>
        <p:nvSpPr>
          <p:cNvPr id="2" name="Title 1"/>
          <p:cNvSpPr>
            <a:spLocks noGrp="1"/>
          </p:cNvSpPr>
          <p:nvPr>
            <p:ph type="title"/>
          </p:nvPr>
        </p:nvSpPr>
        <p:spPr/>
        <p:txBody>
          <a:bodyPr/>
          <a:lstStyle/>
          <a:p>
            <a:r>
              <a:rPr lang="en-US" dirty="0" smtClean="0">
                <a:solidFill>
                  <a:schemeClr val="bg1"/>
                </a:solidFill>
              </a:rPr>
              <a:t>Market Cap</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534400" cy="5334000"/>
          </a:xfrm>
        </p:spPr>
        <p:txBody>
          <a:bodyPr>
            <a:normAutofit fontScale="92500" lnSpcReduction="20000"/>
          </a:bodyPr>
          <a:lstStyle/>
          <a:p>
            <a:r>
              <a:rPr lang="en-US" dirty="0" smtClean="0">
                <a:solidFill>
                  <a:schemeClr val="bg1"/>
                </a:solidFill>
              </a:rPr>
              <a:t>The </a:t>
            </a:r>
            <a:r>
              <a:rPr lang="en-US" b="1" dirty="0" smtClean="0">
                <a:solidFill>
                  <a:schemeClr val="bg1"/>
                </a:solidFill>
              </a:rPr>
              <a:t>Price/Earnings ratio</a:t>
            </a:r>
            <a:r>
              <a:rPr lang="en-US" dirty="0" smtClean="0">
                <a:solidFill>
                  <a:schemeClr val="bg1"/>
                </a:solidFill>
              </a:rPr>
              <a:t> is a figure used to project the earning potential of a stock. </a:t>
            </a:r>
          </a:p>
          <a:p>
            <a:pPr lvl="1"/>
            <a:r>
              <a:rPr lang="en-US" dirty="0" smtClean="0">
                <a:solidFill>
                  <a:schemeClr val="bg1"/>
                </a:solidFill>
              </a:rPr>
              <a:t>The ratio is calculated by dividing the </a:t>
            </a:r>
            <a:r>
              <a:rPr lang="en-US" dirty="0" smtClean="0">
                <a:solidFill>
                  <a:schemeClr val="bg1"/>
                </a:solidFill>
                <a:hlinkClick r:id="rId2" tooltip="http://www.investopedia.com/university/ratios/peratio.asp"/>
              </a:rPr>
              <a:t>current price</a:t>
            </a:r>
            <a:r>
              <a:rPr lang="en-US" dirty="0" smtClean="0">
                <a:solidFill>
                  <a:schemeClr val="bg1"/>
                </a:solidFill>
              </a:rPr>
              <a:t> of a share by its overall earnings (price increase) in the past year. </a:t>
            </a:r>
          </a:p>
          <a:p>
            <a:pPr lvl="1"/>
            <a:r>
              <a:rPr lang="en-US" dirty="0" smtClean="0">
                <a:solidFill>
                  <a:schemeClr val="bg1"/>
                </a:solidFill>
              </a:rPr>
              <a:t>The P/E ratio of Intel is 17.11. Stock with a higher P/E ratio (</a:t>
            </a:r>
            <a:r>
              <a:rPr lang="en-US" dirty="0" smtClean="0">
                <a:solidFill>
                  <a:schemeClr val="bg1"/>
                </a:solidFill>
                <a:hlinkClick r:id="rId2" tooltip="http://www.investopedia.com/university/ratios/peratio.asp"/>
              </a:rPr>
              <a:t>over 25</a:t>
            </a:r>
            <a:r>
              <a:rPr lang="en-US" dirty="0" smtClean="0">
                <a:solidFill>
                  <a:schemeClr val="bg1"/>
                </a:solidFill>
              </a:rPr>
              <a:t>) is considered to have high </a:t>
            </a:r>
            <a:r>
              <a:rPr lang="en-US" dirty="0" err="1" smtClean="0">
                <a:solidFill>
                  <a:schemeClr val="bg1"/>
                </a:solidFill>
              </a:rPr>
              <a:t>expectatios</a:t>
            </a:r>
            <a:r>
              <a:rPr lang="en-US" dirty="0" smtClean="0">
                <a:solidFill>
                  <a:schemeClr val="bg1"/>
                </a:solidFill>
              </a:rPr>
              <a:t>, while stock with a lower ratio (</a:t>
            </a:r>
            <a:r>
              <a:rPr lang="en-US" dirty="0" smtClean="0">
                <a:solidFill>
                  <a:schemeClr val="bg1"/>
                </a:solidFill>
                <a:hlinkClick r:id="rId2" tooltip="http://www.investopedia.com/university/ratios/peratio.asp"/>
              </a:rPr>
              <a:t>under 20</a:t>
            </a:r>
            <a:r>
              <a:rPr lang="en-US" dirty="0" smtClean="0">
                <a:solidFill>
                  <a:schemeClr val="bg1"/>
                </a:solidFill>
              </a:rPr>
              <a:t>) is not expected to do anything spectacular. </a:t>
            </a:r>
          </a:p>
          <a:p>
            <a:r>
              <a:rPr lang="en-US" dirty="0" smtClean="0">
                <a:solidFill>
                  <a:schemeClr val="bg1"/>
                </a:solidFill>
              </a:rPr>
              <a:t>Companies with high P/E ratios are more likely to be considered "risky" investments than those with low P/E ratios, since a high P/E ratio signifies high expectations. </a:t>
            </a:r>
            <a:endParaRPr lang="en-US" dirty="0" smtClean="0">
              <a:solidFill>
                <a:schemeClr val="bg1"/>
              </a:solidFill>
            </a:endParaRPr>
          </a:p>
          <a:p>
            <a:r>
              <a:rPr lang="en-US" dirty="0" smtClean="0">
                <a:solidFill>
                  <a:schemeClr val="bg1"/>
                </a:solidFill>
              </a:rPr>
              <a:t>Comparing </a:t>
            </a:r>
            <a:r>
              <a:rPr lang="en-US" dirty="0" smtClean="0">
                <a:solidFill>
                  <a:schemeClr val="bg1"/>
                </a:solidFill>
              </a:rPr>
              <a:t>P/E ratios is most valuable for companies within the same industry. </a:t>
            </a:r>
            <a:endParaRPr lang="en-US" dirty="0" smtClean="0">
              <a:solidFill>
                <a:schemeClr val="bg1"/>
              </a:solidFill>
            </a:endParaRPr>
          </a:p>
          <a:p>
            <a:r>
              <a:rPr lang="en-US" dirty="0" smtClean="0">
                <a:solidFill>
                  <a:schemeClr val="bg1"/>
                </a:solidFill>
              </a:rPr>
              <a:t>A </a:t>
            </a:r>
            <a:r>
              <a:rPr lang="en-US" dirty="0" smtClean="0">
                <a:solidFill>
                  <a:schemeClr val="bg1"/>
                </a:solidFill>
              </a:rPr>
              <a:t>higher P/E ratio means that investors are paying more for each unit of net income, so the stock is </a:t>
            </a:r>
            <a:r>
              <a:rPr lang="en-US" i="1" dirty="0" smtClean="0">
                <a:solidFill>
                  <a:schemeClr val="bg1"/>
                </a:solidFill>
              </a:rPr>
              <a:t>more</a:t>
            </a:r>
            <a:r>
              <a:rPr lang="en-US" dirty="0" smtClean="0">
                <a:solidFill>
                  <a:schemeClr val="bg1"/>
                </a:solidFill>
              </a:rPr>
              <a:t> expensive compared to one with lower P/E ratio.</a:t>
            </a:r>
            <a:endParaRPr lang="en-US" dirty="0">
              <a:solidFill>
                <a:schemeClr val="bg1"/>
              </a:solidFill>
            </a:endParaRPr>
          </a:p>
        </p:txBody>
      </p:sp>
      <p:sp>
        <p:nvSpPr>
          <p:cNvPr id="2" name="Title 1"/>
          <p:cNvSpPr>
            <a:spLocks noGrp="1"/>
          </p:cNvSpPr>
          <p:nvPr>
            <p:ph type="title"/>
          </p:nvPr>
        </p:nvSpPr>
        <p:spPr>
          <a:xfrm>
            <a:off x="457200" y="-152400"/>
            <a:ext cx="8229600" cy="1219200"/>
          </a:xfrm>
        </p:spPr>
        <p:txBody>
          <a:bodyPr/>
          <a:lstStyle/>
          <a:p>
            <a:r>
              <a:rPr lang="en-US" dirty="0" smtClean="0">
                <a:solidFill>
                  <a:schemeClr val="bg1"/>
                </a:solidFill>
              </a:rPr>
              <a:t>P/E</a:t>
            </a:r>
            <a:endParaRPr lang="en-US"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715000"/>
          </a:xfrm>
        </p:spPr>
        <p:txBody>
          <a:bodyPr>
            <a:normAutofit fontScale="92500"/>
          </a:bodyPr>
          <a:lstStyle/>
          <a:p>
            <a:r>
              <a:rPr lang="en-US" dirty="0" smtClean="0">
                <a:solidFill>
                  <a:schemeClr val="bg1"/>
                </a:solidFill>
              </a:rPr>
              <a:t>EPS is the stock's </a:t>
            </a:r>
            <a:r>
              <a:rPr lang="en-US" b="1" dirty="0" smtClean="0">
                <a:solidFill>
                  <a:schemeClr val="bg1"/>
                </a:solidFill>
              </a:rPr>
              <a:t>earnings per share</a:t>
            </a:r>
            <a:r>
              <a:rPr lang="en-US" dirty="0" smtClean="0">
                <a:solidFill>
                  <a:schemeClr val="bg1"/>
                </a:solidFill>
              </a:rPr>
              <a:t> for the last quarter. </a:t>
            </a:r>
          </a:p>
          <a:p>
            <a:pPr lvl="1"/>
            <a:r>
              <a:rPr lang="en-US" dirty="0" smtClean="0">
                <a:solidFill>
                  <a:schemeClr val="bg1"/>
                </a:solidFill>
              </a:rPr>
              <a:t>Intel's EPS is $1.18. </a:t>
            </a:r>
          </a:p>
          <a:p>
            <a:pPr lvl="1"/>
            <a:r>
              <a:rPr lang="en-US" dirty="0" smtClean="0">
                <a:solidFill>
                  <a:schemeClr val="bg1"/>
                </a:solidFill>
              </a:rPr>
              <a:t>In other words, if you had purchased one share of Intel at the beginning of the last quarter, you would have earned $1.18 by the end. </a:t>
            </a:r>
            <a:endParaRPr lang="en-US" dirty="0" smtClean="0">
              <a:solidFill>
                <a:schemeClr val="bg1"/>
              </a:solidFill>
            </a:endParaRPr>
          </a:p>
          <a:p>
            <a:r>
              <a:rPr lang="en-US" dirty="0" smtClean="0">
                <a:solidFill>
                  <a:schemeClr val="bg1"/>
                </a:solidFill>
              </a:rPr>
              <a:t>Generally considered to be the single most important variable in determining a share’s price.</a:t>
            </a:r>
          </a:p>
          <a:p>
            <a:r>
              <a:rPr lang="en-US" dirty="0" smtClean="0">
                <a:solidFill>
                  <a:schemeClr val="bg1"/>
                </a:solidFill>
              </a:rPr>
              <a:t>An important aspect of EPS that's often ignored is the capital that is required to generate the earnings (net income) in the calculation. Two companies could generate the same EPS number, but one could do so with less equity (investment) - that company would be more efficient at using its capital to generate income and, all other things being equal, would be a "better" company.</a:t>
            </a:r>
            <a:endParaRPr lang="en-US" dirty="0">
              <a:solidFill>
                <a:schemeClr val="bg1"/>
              </a:solidFill>
            </a:endParaRPr>
          </a:p>
        </p:txBody>
      </p:sp>
      <p:sp>
        <p:nvSpPr>
          <p:cNvPr id="2" name="Title 1"/>
          <p:cNvSpPr>
            <a:spLocks noGrp="1"/>
          </p:cNvSpPr>
          <p:nvPr>
            <p:ph type="title"/>
          </p:nvPr>
        </p:nvSpPr>
        <p:spPr>
          <a:xfrm>
            <a:off x="457200" y="0"/>
            <a:ext cx="8229600" cy="1219200"/>
          </a:xfrm>
        </p:spPr>
        <p:txBody>
          <a:bodyPr/>
          <a:lstStyle/>
          <a:p>
            <a:r>
              <a:rPr lang="en-US" dirty="0" smtClean="0">
                <a:solidFill>
                  <a:schemeClr val="bg1"/>
                </a:solidFill>
              </a:rPr>
              <a:t>EPS</a:t>
            </a:r>
            <a:endParaRPr lang="en-US" dirty="0">
              <a:solidFill>
                <a:schemeClr val="bg1"/>
              </a:solidFill>
            </a:endParaRPr>
          </a:p>
        </p:txBody>
      </p:sp>
      <p:pic>
        <p:nvPicPr>
          <p:cNvPr id="1027" name="Picture 3"/>
          <p:cNvPicPr>
            <a:picLocks noChangeAspect="1" noChangeArrowheads="1"/>
          </p:cNvPicPr>
          <p:nvPr/>
        </p:nvPicPr>
        <p:blipFill>
          <a:blip r:embed="rId2"/>
          <a:srcRect/>
          <a:stretch>
            <a:fillRect/>
          </a:stretch>
        </p:blipFill>
        <p:spPr bwMode="auto">
          <a:xfrm>
            <a:off x="3962400" y="457200"/>
            <a:ext cx="4242391" cy="5334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686800" cy="5486400"/>
          </a:xfrm>
        </p:spPr>
        <p:txBody>
          <a:bodyPr>
            <a:normAutofit fontScale="92500" lnSpcReduction="10000"/>
          </a:bodyPr>
          <a:lstStyle/>
          <a:p>
            <a:r>
              <a:rPr lang="en-US" b="1" dirty="0" smtClean="0">
                <a:solidFill>
                  <a:schemeClr val="bg1"/>
                </a:solidFill>
              </a:rPr>
              <a:t>Dividend</a:t>
            </a:r>
            <a:r>
              <a:rPr lang="en-US" dirty="0" smtClean="0">
                <a:solidFill>
                  <a:schemeClr val="bg1"/>
                </a:solidFill>
              </a:rPr>
              <a:t> and </a:t>
            </a:r>
            <a:r>
              <a:rPr lang="en-US" b="1" dirty="0" smtClean="0">
                <a:solidFill>
                  <a:schemeClr val="bg1"/>
                </a:solidFill>
              </a:rPr>
              <a:t>Yield</a:t>
            </a:r>
            <a:r>
              <a:rPr lang="en-US" dirty="0" smtClean="0">
                <a:solidFill>
                  <a:schemeClr val="bg1"/>
                </a:solidFill>
              </a:rPr>
              <a:t> are two figures that represent the amount of money paid to shareholders in dividends. </a:t>
            </a:r>
          </a:p>
          <a:p>
            <a:pPr lvl="1"/>
            <a:r>
              <a:rPr lang="en-US" b="1" dirty="0" smtClean="0">
                <a:solidFill>
                  <a:schemeClr val="bg1"/>
                </a:solidFill>
              </a:rPr>
              <a:t>Dividends</a:t>
            </a:r>
            <a:r>
              <a:rPr lang="en-US" dirty="0" smtClean="0">
                <a:solidFill>
                  <a:schemeClr val="bg1"/>
                </a:solidFill>
              </a:rPr>
              <a:t> are regular payments made to shareholders based on a company's profits. In the last quarter, Intel shareholders earned 51 cents in dividends, per each share owned. </a:t>
            </a:r>
          </a:p>
          <a:p>
            <a:pPr lvl="1" indent="0">
              <a:buNone/>
            </a:pPr>
            <a:r>
              <a:rPr lang="en-US" dirty="0" smtClean="0">
                <a:solidFill>
                  <a:schemeClr val="bg1"/>
                </a:solidFill>
              </a:rPr>
              <a:t>The dividend can be a useful gauge of a company's financial health. If it's too high a percentage of the earnings per share (</a:t>
            </a:r>
            <a:r>
              <a:rPr lang="en-US" dirty="0" smtClean="0">
                <a:solidFill>
                  <a:schemeClr val="bg1"/>
                </a:solidFill>
                <a:hlinkClick r:id="rId2" tooltip="http://finance.yahoo.com/education/stocks/article/101039/Dividend/Yield"/>
              </a:rPr>
              <a:t>over 75%</a:t>
            </a:r>
            <a:r>
              <a:rPr lang="en-US" dirty="0" smtClean="0">
                <a:solidFill>
                  <a:schemeClr val="bg1"/>
                </a:solidFill>
              </a:rPr>
              <a:t>), it may indicate that the company is not reinvesting enough of its profits to sustain itself. </a:t>
            </a:r>
          </a:p>
          <a:p>
            <a:pPr lvl="1"/>
            <a:r>
              <a:rPr lang="en-US" dirty="0" smtClean="0">
                <a:solidFill>
                  <a:schemeClr val="bg1"/>
                </a:solidFill>
              </a:rPr>
              <a:t>Yield measures the dividend </a:t>
            </a:r>
            <a:r>
              <a:rPr lang="en-US" dirty="0" smtClean="0">
                <a:solidFill>
                  <a:schemeClr val="bg1"/>
                </a:solidFill>
                <a:hlinkClick r:id="rId3" tooltip="http://help.yahoo.com/l/us/yahoo/finance/quotes/quote-03.html"/>
              </a:rPr>
              <a:t>as a percentage</a:t>
            </a:r>
            <a:r>
              <a:rPr lang="en-US" dirty="0" smtClean="0">
                <a:solidFill>
                  <a:schemeClr val="bg1"/>
                </a:solidFill>
              </a:rPr>
              <a:t> of each share. Intel's yield, therefore, is 2.50%. (In other words, 51 cents is 2.50% of the current share price of $20.10). </a:t>
            </a:r>
          </a:p>
          <a:p>
            <a:pPr lvl="1" indent="0">
              <a:buNone/>
            </a:pPr>
            <a:r>
              <a:rPr lang="en-US" dirty="0" smtClean="0">
                <a:solidFill>
                  <a:schemeClr val="bg1"/>
                </a:solidFill>
              </a:rPr>
              <a:t>A company with a very high yield in comparison to that of its competitors may be in trouble. According to the New York Times: </a:t>
            </a:r>
            <a:r>
              <a:rPr lang="en-US" dirty="0" smtClean="0">
                <a:solidFill>
                  <a:schemeClr val="bg1"/>
                </a:solidFill>
                <a:hlinkClick r:id="rId4" tooltip="http://www.nytimes.com/2007/04/29/business/yourmoney/29divi.html?_r=1&amp;oref=slogin"/>
              </a:rPr>
              <a:t>an extremely high stock yield could offer one of the easiest ways to spot a company on the verge of financial distress.</a:t>
            </a:r>
            <a:r>
              <a:rPr lang="en-US" dirty="0" smtClean="0">
                <a:solidFill>
                  <a:schemeClr val="bg1"/>
                </a:solidFill>
              </a:rPr>
              <a:t> </a:t>
            </a:r>
          </a:p>
          <a:p>
            <a:endParaRPr lang="en-US" dirty="0"/>
          </a:p>
        </p:txBody>
      </p:sp>
      <p:sp>
        <p:nvSpPr>
          <p:cNvPr id="2" name="Title 1"/>
          <p:cNvSpPr>
            <a:spLocks noGrp="1"/>
          </p:cNvSpPr>
          <p:nvPr>
            <p:ph type="title"/>
          </p:nvPr>
        </p:nvSpPr>
        <p:spPr>
          <a:xfrm>
            <a:off x="457200" y="-152400"/>
            <a:ext cx="8229600" cy="1219200"/>
          </a:xfrm>
        </p:spPr>
        <p:txBody>
          <a:bodyPr/>
          <a:lstStyle/>
          <a:p>
            <a:r>
              <a:rPr lang="en-US" dirty="0" smtClean="0">
                <a:solidFill>
                  <a:schemeClr val="bg1"/>
                </a:solidFill>
              </a:rPr>
              <a:t>Div &amp; Yield</a:t>
            </a: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46281" t="21157" r="11570" b="28595"/>
          <a:stretch>
            <a:fillRect/>
          </a:stretch>
        </p:blipFill>
        <p:spPr bwMode="auto">
          <a:xfrm>
            <a:off x="381000" y="381000"/>
            <a:ext cx="8382000" cy="624541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81000" y="1447800"/>
            <a:ext cx="8420100" cy="3810000"/>
          </a:xfrm>
          <a:prstGeom prst="rect">
            <a:avLst/>
          </a:prstGeom>
          <a:noFill/>
          <a:ln w="9525">
            <a:noFill/>
            <a:miter lim="800000"/>
            <a:headEnd/>
            <a:tailEnd/>
          </a:ln>
          <a:effectLst/>
        </p:spPr>
      </p:pic>
      <p:sp>
        <p:nvSpPr>
          <p:cNvPr id="5" name="Title 1"/>
          <p:cNvSpPr txBox="1">
            <a:spLocks/>
          </p:cNvSpPr>
          <p:nvPr/>
        </p:nvSpPr>
        <p:spPr>
          <a:xfrm>
            <a:off x="457200" y="304800"/>
            <a:ext cx="8229600" cy="12192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100" normalizeH="0" baseline="0" noProof="0" dirty="0" smtClean="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uLnTx/>
                <a:uFillTx/>
                <a:latin typeface="+mj-lt"/>
                <a:ea typeface="+mj-ea"/>
                <a:cs typeface="+mj-cs"/>
              </a:rPr>
              <a:t>Newspaper Stock Quotes</a:t>
            </a:r>
            <a:endParaRPr kumimoji="0" lang="en-US" sz="4200" b="0" i="0" u="none" strike="noStrike" kern="1200" cap="none" spc="-100" normalizeH="0" baseline="0" noProof="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86800" cy="5105400"/>
          </a:xfrm>
        </p:spPr>
        <p:txBody>
          <a:bodyPr>
            <a:normAutofit/>
          </a:bodyPr>
          <a:lstStyle/>
          <a:p>
            <a:r>
              <a:rPr lang="en-US" sz="3200" dirty="0" smtClean="0">
                <a:solidFill>
                  <a:schemeClr val="bg1"/>
                </a:solidFill>
              </a:rPr>
              <a:t>Started in the 1800s and the telegraph</a:t>
            </a:r>
          </a:p>
          <a:p>
            <a:r>
              <a:rPr lang="en-US" sz="3200" dirty="0" smtClean="0">
                <a:solidFill>
                  <a:schemeClr val="bg1"/>
                </a:solidFill>
              </a:rPr>
              <a:t>Info transmitted over telegraph wires</a:t>
            </a:r>
          </a:p>
          <a:p>
            <a:r>
              <a:rPr lang="en-US" sz="3200" dirty="0" smtClean="0">
                <a:solidFill>
                  <a:schemeClr val="bg1"/>
                </a:solidFill>
              </a:rPr>
              <a:t>Companies assigned one and two letter symbols</a:t>
            </a:r>
          </a:p>
          <a:p>
            <a:r>
              <a:rPr lang="en-US" sz="3200" dirty="0" smtClean="0">
                <a:solidFill>
                  <a:schemeClr val="bg1"/>
                </a:solidFill>
              </a:rPr>
              <a:t>Most actively traded companies had one letter</a:t>
            </a:r>
          </a:p>
          <a:p>
            <a:r>
              <a:rPr lang="en-US" sz="3200" dirty="0" smtClean="0">
                <a:solidFill>
                  <a:schemeClr val="bg1"/>
                </a:solidFill>
              </a:rPr>
              <a:t>Unique for each company</a:t>
            </a:r>
          </a:p>
          <a:p>
            <a:r>
              <a:rPr lang="en-US" sz="3200" dirty="0" smtClean="0">
                <a:solidFill>
                  <a:schemeClr val="bg1"/>
                </a:solidFill>
              </a:rPr>
              <a:t>NYSE = 1 or 2 letter symbols</a:t>
            </a:r>
          </a:p>
          <a:p>
            <a:r>
              <a:rPr lang="en-US" sz="3200" dirty="0" smtClean="0">
                <a:solidFill>
                  <a:schemeClr val="bg1"/>
                </a:solidFill>
              </a:rPr>
              <a:t>NYSE/AMEX = 3 letter symbols</a:t>
            </a:r>
          </a:p>
          <a:p>
            <a:r>
              <a:rPr lang="en-US" sz="3200" dirty="0" smtClean="0">
                <a:solidFill>
                  <a:schemeClr val="bg1"/>
                </a:solidFill>
              </a:rPr>
              <a:t>NASDAQ = &gt; 3 letter symbols</a:t>
            </a:r>
            <a:endParaRPr lang="en-US" sz="3200" dirty="0">
              <a:solidFill>
                <a:schemeClr val="bg1"/>
              </a:solidFill>
            </a:endParaRPr>
          </a:p>
        </p:txBody>
      </p:sp>
      <p:sp>
        <p:nvSpPr>
          <p:cNvPr id="2" name="Title 1"/>
          <p:cNvSpPr>
            <a:spLocks noGrp="1"/>
          </p:cNvSpPr>
          <p:nvPr>
            <p:ph type="title"/>
          </p:nvPr>
        </p:nvSpPr>
        <p:spPr/>
        <p:txBody>
          <a:bodyPr/>
          <a:lstStyle/>
          <a:p>
            <a:r>
              <a:rPr lang="en-US" dirty="0" smtClean="0">
                <a:solidFill>
                  <a:schemeClr val="bg1"/>
                </a:solidFill>
              </a:rPr>
              <a:t>Ticker Symbols</a:t>
            </a:r>
            <a:endParaRPr 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1676400"/>
          </a:xfrm>
        </p:spPr>
        <p:txBody>
          <a:bodyPr>
            <a:normAutofit/>
          </a:bodyPr>
          <a:lstStyle/>
          <a:p>
            <a:pPr marL="0" indent="0" algn="ctr">
              <a:buNone/>
            </a:pPr>
            <a:r>
              <a:rPr lang="en-US" sz="2400" dirty="0" smtClean="0">
                <a:solidFill>
                  <a:schemeClr val="bg1"/>
                </a:solidFill>
              </a:rPr>
              <a:t>Some symbols contain an extra letter or two, usually preceded by a period, in order to note something about the particular stock. For example, </a:t>
            </a:r>
            <a:r>
              <a:rPr lang="en-US" sz="2400" b="1" dirty="0" smtClean="0">
                <a:solidFill>
                  <a:schemeClr val="bg1"/>
                </a:solidFill>
              </a:rPr>
              <a:t>BRK.B</a:t>
            </a:r>
            <a:r>
              <a:rPr lang="en-US" sz="2400" dirty="0" smtClean="0">
                <a:solidFill>
                  <a:schemeClr val="bg1"/>
                </a:solidFill>
              </a:rPr>
              <a:t> refers to lower-value "Class B" stock from the company Berkshire Hathaway (BRK). </a:t>
            </a:r>
          </a:p>
        </p:txBody>
      </p:sp>
      <p:sp>
        <p:nvSpPr>
          <p:cNvPr id="2" name="Title 1"/>
          <p:cNvSpPr>
            <a:spLocks noGrp="1"/>
          </p:cNvSpPr>
          <p:nvPr>
            <p:ph type="title"/>
          </p:nvPr>
        </p:nvSpPr>
        <p:spPr>
          <a:xfrm>
            <a:off x="457200" y="0"/>
            <a:ext cx="8229600" cy="1219200"/>
          </a:xfrm>
        </p:spPr>
        <p:txBody>
          <a:bodyPr/>
          <a:lstStyle/>
          <a:p>
            <a:r>
              <a:rPr lang="en-US" dirty="0" smtClean="0">
                <a:solidFill>
                  <a:schemeClr val="bg1"/>
                </a:solidFill>
              </a:rPr>
              <a:t>Ticker Symbols cont.</a:t>
            </a:r>
            <a:endParaRPr lang="en-US" dirty="0">
              <a:solidFill>
                <a:schemeClr val="bg1"/>
              </a:solidFill>
            </a:endParaRPr>
          </a:p>
        </p:txBody>
      </p:sp>
      <p:pic>
        <p:nvPicPr>
          <p:cNvPr id="1026" name="Picture 2"/>
          <p:cNvPicPr>
            <a:picLocks noChangeAspect="1" noChangeArrowheads="1"/>
          </p:cNvPicPr>
          <p:nvPr/>
        </p:nvPicPr>
        <p:blipFill>
          <a:blip r:embed="rId2"/>
          <a:srcRect l="51817" t="32294" r="15120" b="35413"/>
          <a:stretch>
            <a:fillRect/>
          </a:stretch>
        </p:blipFill>
        <p:spPr bwMode="auto">
          <a:xfrm>
            <a:off x="1447800" y="2743200"/>
            <a:ext cx="6241293" cy="3810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chemeClr val="bg1"/>
                </a:solidFill>
              </a:rPr>
              <a:t>This refers, for all intents and purposes, to the current value of the stock. Technically, </a:t>
            </a:r>
            <a:r>
              <a:rPr lang="en-US" b="1" dirty="0" smtClean="0">
                <a:solidFill>
                  <a:schemeClr val="bg1"/>
                </a:solidFill>
              </a:rPr>
              <a:t>last trade</a:t>
            </a:r>
            <a:r>
              <a:rPr lang="en-US" dirty="0" smtClean="0">
                <a:solidFill>
                  <a:schemeClr val="bg1"/>
                </a:solidFill>
              </a:rPr>
              <a:t> is the last reported price at which a share of the stock was sold, usually delayed around 15 minutes from the actual floor of the stock exchange. </a:t>
            </a:r>
          </a:p>
          <a:p>
            <a:r>
              <a:rPr lang="en-US" dirty="0" smtClean="0">
                <a:solidFill>
                  <a:schemeClr val="bg1"/>
                </a:solidFill>
              </a:rPr>
              <a:t>According to our example, the current value of one share of Nokia Corp. is $20.10. </a:t>
            </a:r>
          </a:p>
          <a:p>
            <a:r>
              <a:rPr lang="en-US" dirty="0" smtClean="0">
                <a:solidFill>
                  <a:schemeClr val="bg1"/>
                </a:solidFill>
              </a:rPr>
              <a:t>Newspapers list this figure under the heading "Close," because by the time they go to press, the stock market has already closed. </a:t>
            </a:r>
          </a:p>
          <a:p>
            <a:endParaRPr lang="en-US" dirty="0"/>
          </a:p>
        </p:txBody>
      </p:sp>
      <p:sp>
        <p:nvSpPr>
          <p:cNvPr id="2" name="Title 1"/>
          <p:cNvSpPr>
            <a:spLocks noGrp="1"/>
          </p:cNvSpPr>
          <p:nvPr>
            <p:ph type="title"/>
          </p:nvPr>
        </p:nvSpPr>
        <p:spPr/>
        <p:txBody>
          <a:bodyPr/>
          <a:lstStyle/>
          <a:p>
            <a:r>
              <a:rPr lang="en-US" dirty="0" smtClean="0">
                <a:solidFill>
                  <a:schemeClr val="bg1"/>
                </a:solidFill>
              </a:rPr>
              <a:t>Last Trade</a:t>
            </a:r>
            <a:endParaRPr 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chemeClr val="bg1"/>
                </a:solidFill>
              </a:rPr>
              <a:t>Trade time</a:t>
            </a:r>
            <a:r>
              <a:rPr lang="en-US" dirty="0" smtClean="0">
                <a:solidFill>
                  <a:schemeClr val="bg1"/>
                </a:solidFill>
              </a:rPr>
              <a:t> is the time at which the latest price was reported. </a:t>
            </a:r>
          </a:p>
          <a:p>
            <a:pPr lvl="1"/>
            <a:r>
              <a:rPr lang="en-US" dirty="0" smtClean="0">
                <a:solidFill>
                  <a:schemeClr val="bg1"/>
                </a:solidFill>
              </a:rPr>
              <a:t>In this case, it was 1:50 p.m. Eastern Time. </a:t>
            </a:r>
          </a:p>
          <a:p>
            <a:endParaRPr lang="en-US" dirty="0"/>
          </a:p>
        </p:txBody>
      </p:sp>
      <p:sp>
        <p:nvSpPr>
          <p:cNvPr id="2" name="Title 1"/>
          <p:cNvSpPr>
            <a:spLocks noGrp="1"/>
          </p:cNvSpPr>
          <p:nvPr>
            <p:ph type="title"/>
          </p:nvPr>
        </p:nvSpPr>
        <p:spPr/>
        <p:txBody>
          <a:bodyPr/>
          <a:lstStyle/>
          <a:p>
            <a:r>
              <a:rPr lang="en-US" dirty="0" smtClean="0">
                <a:solidFill>
                  <a:schemeClr val="bg1"/>
                </a:solidFill>
              </a:rPr>
              <a:t>Trade Time</a:t>
            </a: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solidFill>
                  <a:schemeClr val="bg1"/>
                </a:solidFill>
              </a:rPr>
              <a:t>Change</a:t>
            </a:r>
            <a:r>
              <a:rPr lang="en-US" dirty="0" smtClean="0">
                <a:solidFill>
                  <a:schemeClr val="bg1"/>
                </a:solidFill>
              </a:rPr>
              <a:t> refers to the difference between the current value and the closing price of the previous day. </a:t>
            </a:r>
          </a:p>
          <a:p>
            <a:pPr lvl="1"/>
            <a:r>
              <a:rPr lang="en-US" dirty="0" smtClean="0">
                <a:solidFill>
                  <a:schemeClr val="bg1"/>
                </a:solidFill>
              </a:rPr>
              <a:t>The price of one share of Nokia stock has changed $0.07. </a:t>
            </a:r>
          </a:p>
          <a:p>
            <a:pPr lvl="1"/>
            <a:r>
              <a:rPr lang="en-US" dirty="0" smtClean="0">
                <a:solidFill>
                  <a:schemeClr val="bg1"/>
                </a:solidFill>
              </a:rPr>
              <a:t>The downward arrow indicates that it has dropped by $0.07. An upward arrow would indicate a gain instead. </a:t>
            </a:r>
          </a:p>
          <a:p>
            <a:pPr lvl="1"/>
            <a:r>
              <a:rPr lang="en-US" dirty="0" smtClean="0">
                <a:solidFill>
                  <a:schemeClr val="bg1"/>
                </a:solidFill>
              </a:rPr>
              <a:t>Some quotes use the heading </a:t>
            </a:r>
            <a:r>
              <a:rPr lang="en-US" dirty="0" smtClean="0">
                <a:solidFill>
                  <a:schemeClr val="bg1"/>
                </a:solidFill>
                <a:hlinkClick r:id="rId2" tooltip="http://www.ehow.com/how_14750_read-stock-quote.html"/>
              </a:rPr>
              <a:t>"Net Change"</a:t>
            </a:r>
            <a:r>
              <a:rPr lang="en-US" dirty="0" smtClean="0">
                <a:solidFill>
                  <a:schemeClr val="bg1"/>
                </a:solidFill>
              </a:rPr>
              <a:t> for this figure. </a:t>
            </a:r>
          </a:p>
          <a:p>
            <a:endParaRPr lang="en-US" dirty="0"/>
          </a:p>
        </p:txBody>
      </p:sp>
      <p:sp>
        <p:nvSpPr>
          <p:cNvPr id="2" name="Title 1"/>
          <p:cNvSpPr>
            <a:spLocks noGrp="1"/>
          </p:cNvSpPr>
          <p:nvPr>
            <p:ph type="title"/>
          </p:nvPr>
        </p:nvSpPr>
        <p:spPr/>
        <p:txBody>
          <a:bodyPr/>
          <a:lstStyle/>
          <a:p>
            <a:r>
              <a:rPr lang="en-US" dirty="0" smtClean="0">
                <a:solidFill>
                  <a:schemeClr val="bg1"/>
                </a:solidFill>
              </a:rPr>
              <a:t>Change</a:t>
            </a:r>
            <a:endParaRPr lang="en-US"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chemeClr val="bg1"/>
                </a:solidFill>
              </a:rPr>
              <a:t>Previous close</a:t>
            </a:r>
            <a:r>
              <a:rPr lang="en-US" dirty="0" smtClean="0">
                <a:solidFill>
                  <a:schemeClr val="bg1"/>
                </a:solidFill>
              </a:rPr>
              <a:t> is the final value of the stock on the previous day. </a:t>
            </a:r>
          </a:p>
          <a:p>
            <a:pPr lvl="1"/>
            <a:r>
              <a:rPr lang="en-US" dirty="0" smtClean="0">
                <a:solidFill>
                  <a:schemeClr val="bg1"/>
                </a:solidFill>
              </a:rPr>
              <a:t>In this case, $34.72. </a:t>
            </a:r>
          </a:p>
          <a:p>
            <a:endParaRPr lang="en-US" dirty="0"/>
          </a:p>
        </p:txBody>
      </p:sp>
      <p:sp>
        <p:nvSpPr>
          <p:cNvPr id="2" name="Title 1"/>
          <p:cNvSpPr>
            <a:spLocks noGrp="1"/>
          </p:cNvSpPr>
          <p:nvPr>
            <p:ph type="title"/>
          </p:nvPr>
        </p:nvSpPr>
        <p:spPr/>
        <p:txBody>
          <a:bodyPr/>
          <a:lstStyle/>
          <a:p>
            <a:r>
              <a:rPr lang="en-US" dirty="0" smtClean="0">
                <a:solidFill>
                  <a:schemeClr val="bg1"/>
                </a:solidFill>
              </a:rPr>
              <a:t>Previous Close</a:t>
            </a:r>
            <a:endParaRPr lang="en-US"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chemeClr val="bg1"/>
                </a:solidFill>
              </a:rPr>
              <a:t>Open</a:t>
            </a:r>
            <a:r>
              <a:rPr lang="en-US" dirty="0" smtClean="0">
                <a:solidFill>
                  <a:schemeClr val="bg1"/>
                </a:solidFill>
              </a:rPr>
              <a:t> refers to the starting value of the stock on the current day.</a:t>
            </a:r>
            <a:endParaRPr lang="en-US" dirty="0">
              <a:solidFill>
                <a:schemeClr val="bg1"/>
              </a:solidFill>
            </a:endParaRPr>
          </a:p>
        </p:txBody>
      </p:sp>
      <p:sp>
        <p:nvSpPr>
          <p:cNvPr id="2" name="Title 1"/>
          <p:cNvSpPr>
            <a:spLocks noGrp="1"/>
          </p:cNvSpPr>
          <p:nvPr>
            <p:ph type="title"/>
          </p:nvPr>
        </p:nvSpPr>
        <p:spPr/>
        <p:txBody>
          <a:bodyPr/>
          <a:lstStyle/>
          <a:p>
            <a:r>
              <a:rPr lang="en-US" dirty="0" smtClean="0">
                <a:solidFill>
                  <a:schemeClr val="bg1"/>
                </a:solidFill>
              </a:rPr>
              <a:t>Open</a:t>
            </a:r>
            <a:endParaRPr lang="en-US"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TotalTime>
  <Words>1328</Words>
  <Application>Microsoft Office PowerPoint</Application>
  <PresentationFormat>On-screen Show (4:3)</PresentationFormat>
  <Paragraphs>75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Paper</vt:lpstr>
      <vt:lpstr>The Stock Market</vt:lpstr>
      <vt:lpstr>Slide 2</vt:lpstr>
      <vt:lpstr>Ticker Symbols</vt:lpstr>
      <vt:lpstr>Ticker Symbols cont.</vt:lpstr>
      <vt:lpstr>Last Trade</vt:lpstr>
      <vt:lpstr>Trade Time</vt:lpstr>
      <vt:lpstr>Change</vt:lpstr>
      <vt:lpstr>Previous Close</vt:lpstr>
      <vt:lpstr>Open</vt:lpstr>
      <vt:lpstr>Bid and Ask</vt:lpstr>
      <vt:lpstr>1yTarget Est.</vt:lpstr>
      <vt:lpstr>Day’s Range</vt:lpstr>
      <vt:lpstr>52wk Range</vt:lpstr>
      <vt:lpstr>Volume</vt:lpstr>
      <vt:lpstr>Average Volume (3m)</vt:lpstr>
      <vt:lpstr>Market Cap</vt:lpstr>
      <vt:lpstr>P/E</vt:lpstr>
      <vt:lpstr>EPS</vt:lpstr>
      <vt:lpstr>Div &amp; Yield</vt:lpstr>
      <vt:lpstr>Slide 20</vt:lpstr>
    </vt:vector>
  </TitlesOfParts>
  <Company>NCCS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Stock Market</dc:title>
  <dc:creator>NCCS</dc:creator>
  <cp:lastModifiedBy>NCCS</cp:lastModifiedBy>
  <cp:revision>17</cp:revision>
  <dcterms:created xsi:type="dcterms:W3CDTF">2009-03-10T20:11:23Z</dcterms:created>
  <dcterms:modified xsi:type="dcterms:W3CDTF">2009-03-11T19:52:25Z</dcterms:modified>
</cp:coreProperties>
</file>